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57" r:id="rId5"/>
    <p:sldId id="258" r:id="rId6"/>
    <p:sldId id="259" r:id="rId8"/>
    <p:sldId id="271" r:id="rId9"/>
    <p:sldId id="301" r:id="rId10"/>
    <p:sldId id="302" r:id="rId11"/>
    <p:sldId id="303" r:id="rId12"/>
    <p:sldId id="304" r:id="rId13"/>
    <p:sldId id="305" r:id="rId14"/>
    <p:sldId id="272" r:id="rId15"/>
    <p:sldId id="306" r:id="rId16"/>
    <p:sldId id="307" r:id="rId17"/>
    <p:sldId id="310" r:id="rId18"/>
    <p:sldId id="313" r:id="rId19"/>
    <p:sldId id="312" r:id="rId20"/>
    <p:sldId id="314" r:id="rId21"/>
    <p:sldId id="308" r:id="rId22"/>
    <p:sldId id="273" r:id="rId23"/>
    <p:sldId id="300" r:id="rId24"/>
    <p:sldId id="309" r:id="rId25"/>
    <p:sldId id="315" r:id="rId26"/>
    <p:sldId id="316" r:id="rId27"/>
    <p:sldId id="317" r:id="rId28"/>
    <p:sldId id="274" r:id="rId29"/>
    <p:sldId id="299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700" userDrawn="1">
          <p15:clr>
            <a:srgbClr val="A4A3A4"/>
          </p15:clr>
        </p15:guide>
        <p15:guide id="7" orient="horz" pos="3976" userDrawn="1">
          <p15:clr>
            <a:srgbClr val="A4A3A4"/>
          </p15:clr>
        </p15:guide>
        <p15:guide id="8" orient="horz" pos="3846" userDrawn="1">
          <p15:clr>
            <a:srgbClr val="A4A3A4"/>
          </p15:clr>
        </p15:guide>
        <p15:guide id="9" pos="3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C2B1A1"/>
    <a:srgbClr val="E1E4E9"/>
    <a:srgbClr val="E1E6E8"/>
    <a:srgbClr val="F3F4F6"/>
    <a:srgbClr val="D4C8BE"/>
    <a:srgbClr val="595959"/>
    <a:srgbClr val="E0E4E8"/>
    <a:srgbClr val="EFF0F4"/>
    <a:srgbClr val="E6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6" autoAdjust="0"/>
    <p:restoredTop sz="93295" autoAdjust="0"/>
  </p:normalViewPr>
  <p:slideViewPr>
    <p:cSldViewPr snapToGrid="0" showGuides="1">
      <p:cViewPr varScale="1">
        <p:scale>
          <a:sx n="113" d="100"/>
          <a:sy n="113" d="100"/>
        </p:scale>
        <p:origin x="216" y="108"/>
      </p:cViewPr>
      <p:guideLst>
        <p:guide orient="horz" pos="700"/>
        <p:guide orient="horz" pos="3976"/>
        <p:guide orient="horz" pos="3846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12A66-10D9-464F-B13C-87F15D19CF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35940-7885-4759-9A55-9235211D0C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35940-7885-4759-9A55-9235211D0C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51940" y="-202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0F2B-4190-4452-95C3-65C6EC7791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540C3-9724-4F95-8E13-6536685711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0127" y="1241180"/>
            <a:ext cx="10324036" cy="1898088"/>
          </a:xfrm>
        </p:spPr>
        <p:txBody>
          <a:bodyPr>
            <a:noAutofit/>
          </a:bodyPr>
          <a:lstStyle/>
          <a:p>
            <a:r>
              <a:rPr lang="zh-CN" altLang="en-US" sz="82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  <a:t>计算机设计大赛</a:t>
            </a:r>
            <a:br>
              <a:rPr lang="en-US" altLang="zh-CN" sz="82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</a:br>
            <a:r>
              <a:rPr lang="zh-CN" altLang="en-US" sz="44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数媒游戏与交互设计专业组</a:t>
            </a:r>
            <a:endParaRPr lang="zh-CN" altLang="en-US" sz="44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9689" y="5538242"/>
            <a:ext cx="4030392" cy="297462"/>
          </a:xfrm>
        </p:spPr>
        <p:txBody>
          <a:bodyPr>
            <a:normAutofit/>
          </a:bodyPr>
          <a:lstStyle/>
          <a:p>
            <a:pPr algn="dist"/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GAMEDESIGN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783522" y="5391102"/>
            <a:ext cx="5365751" cy="45719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3910012" y="4397450"/>
            <a:ext cx="2084388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95980" y="4405374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作者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3522" y="5937125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汇报人：焦子霖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060545" y="4397450"/>
            <a:ext cx="2596622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3957" y="4397450"/>
            <a:ext cx="224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焦子霖，李尧斐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460874" y="3110935"/>
            <a:ext cx="9270248" cy="1062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spc="600" dirty="0">
                <a:solidFill>
                  <a:schemeClr val="accent4">
                    <a:lumMod val="7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  <a:t>煅火行枢</a:t>
            </a:r>
            <a:endParaRPr lang="zh-CN" altLang="en-US" sz="6600" b="1" spc="600" dirty="0">
              <a:solidFill>
                <a:schemeClr val="accent4">
                  <a:lumMod val="75000"/>
                </a:schemeClr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4" grpId="0" animBg="1"/>
      <p:bldP spid="33" grpId="0" animBg="1"/>
      <p:bldP spid="34" grpId="0"/>
      <p:bldP spid="35" grpId="0"/>
      <p:bldP spid="5" grpId="0" animBg="1"/>
      <p:bldP spid="6" grpId="0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9584" y="916281"/>
            <a:ext cx="103761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404040"/>
                </a:solidFill>
                <a:latin typeface="DeepSeek-CJK-patch"/>
              </a:rPr>
              <a:t>         </a:t>
            </a:r>
            <a:r>
              <a:rPr lang="zh-CN" altLang="en-US" sz="2000" dirty="0">
                <a:solidFill>
                  <a:srgbClr val="404040"/>
                </a:solidFill>
                <a:latin typeface="DeepSeek-CJK-patch"/>
              </a:rPr>
              <a:t>在游戏的第三幕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玩家将与赤枢展开决战</a:t>
            </a:r>
            <a:r>
              <a:rPr lang="zh-CN" altLang="en-US" sz="2000" dirty="0">
                <a:solidFill>
                  <a:srgbClr val="404040"/>
                </a:solidFill>
                <a:latin typeface="DeepSeek-CJK-patch"/>
              </a:rPr>
              <a:t>，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赤枢被两条玄铁锁链禁锢在中央，其身躯重组扭曲，战斗分为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破甲、拆解、湮灭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三阶段，玩家需以火药剑为核心武器，结合环境与物理法则打出致命连击。 最终以一个华丽的爆炸绝杀战斗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“规矩终章，方圆自成</a:t>
            </a:r>
            <a:r>
              <a:rPr lang="en-US" altLang="zh-CN" sz="2000" b="1" i="0" dirty="0">
                <a:solidFill>
                  <a:srgbClr val="404040"/>
                </a:solidFill>
                <a:effectLst/>
                <a:latin typeface="DeepSeek-CJK-patch"/>
              </a:rPr>
              <a:t>——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你的剑尖所指，既是物理的极致，亦是文明的新生。</a:t>
            </a:r>
            <a:endParaRPr lang="zh-CN" altLang="en-US" sz="20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72" y="2927465"/>
            <a:ext cx="2959556" cy="1652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95" y="4847590"/>
            <a:ext cx="3144520" cy="1745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05" y="2927500"/>
            <a:ext cx="3098468" cy="17682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03" y="4847872"/>
            <a:ext cx="3088319" cy="174511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256" y="2996303"/>
            <a:ext cx="5799859" cy="1175985"/>
          </a:xfrm>
        </p:spPr>
        <p:txBody>
          <a:bodyPr>
            <a:noAutofit/>
          </a:bodyPr>
          <a:lstStyle/>
          <a:p>
            <a:pPr algn="l"/>
            <a:r>
              <a:rPr lang="zh-CN" altLang="en-US" sz="82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  <a:t>游戏背景</a:t>
            </a:r>
            <a:endParaRPr lang="zh-CN" altLang="en-US" sz="82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: 圆角 32"/>
          <p:cNvSpPr/>
          <p:nvPr/>
        </p:nvSpPr>
        <p:spPr>
          <a:xfrm>
            <a:off x="874713" y="2204655"/>
            <a:ext cx="2084388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0681" y="2212579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6128" y="4171880"/>
            <a:ext cx="597666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section points out the background knowledge of ancient Chinese physics behind the game, as well as the cultural records of the in-game books and props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99451" y="6134100"/>
            <a:ext cx="612000" cy="360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3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0996" y="2370410"/>
            <a:ext cx="10324444" cy="43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  <a:buNone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古籍系统详解</a:t>
            </a:r>
            <a:endParaRPr lang="zh-CN" altLang="en-US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103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驭火篇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（火药本源）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记载唐代孙思邈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丹经内伏硫磺法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与清虚子秘方，揭示火药“三英汇聚”原理（硝引风、硫掀天、炭腾焰）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警告火药失控之险：“若猛兽出笼，火光百里，震裂四壁”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司南篇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（磁力奥秘）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引自沈括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梦溪笔谈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，详述磁针“缕悬法”与地磁偏角现象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司南制作需“以磁石磨针锋，蜡缀独茧缕”，成就航海神器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冶铁篇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（铸剑真谛）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传承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考工记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铸剑三阶：观“黑浊→黄白→青气”判定火候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强调淬火定生死：“急速冷却成锋，磨砺去瑕为刃”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622" y="2387662"/>
            <a:ext cx="10324444" cy="409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  <a:buNone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古籍系统详解</a:t>
            </a:r>
            <a:endParaRPr lang="zh-CN" altLang="en-US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4.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机关篇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（墨家机巧）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摘录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墨子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攻城器械论，主张“器巧胜勇，云梯飞石皆为道”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暗藏齿轮联动奥妙。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5.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焰火剑篇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（爆炎武学）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源自北宋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武经总要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，剑招“火龙腾空”需内力引燃剑腹火药珠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致命风险：剑气与爆破力需严格掌握精髓，才能使用华丽的连击。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6.《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天工开物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（文明总纲）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明末宋应星原著精髓：“五谷贵于金玉，器物成于格物”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404040"/>
                </a:solidFill>
                <a:latin typeface="DeepSeek-CJK-patch"/>
              </a:rPr>
              <a:t>神秘书灵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：玩家可</a:t>
            </a:r>
            <a:r>
              <a:rPr lang="zh-CN" altLang="en-US" dirty="0">
                <a:solidFill>
                  <a:srgbClr val="404040"/>
                </a:solidFill>
                <a:latin typeface="DeepSeek-CJK-patch"/>
              </a:rPr>
              <a:t>与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接入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Deepseek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的书灵询问游戏内的物理问题</a:t>
            </a:r>
            <a:r>
              <a:rPr lang="zh-CN" altLang="en-US" dirty="0">
                <a:solidFill>
                  <a:srgbClr val="404040"/>
                </a:solidFill>
                <a:latin typeface="DeepSeek-CJK-patch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622" y="2387662"/>
            <a:ext cx="1032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        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玩家要收集磁石等物品，根据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梦溪笔谈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中的方法制造指南针，成功后会显示小地图，并指引出其他线索的方位。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8" y="3218050"/>
            <a:ext cx="5544324" cy="312463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622" y="2387662"/>
            <a:ext cx="1032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  <a:buNone/>
            </a:pP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         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达成一定条件后玩家可以进行火药的制作，按照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《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武经总要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》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中的配比制作火药，进入小游戏。在小游戏中玩家需要控制炼丹炉的温度，使其能够成功炼制火药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26" y="3487233"/>
            <a:ext cx="4396803" cy="24961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72" y="3487233"/>
            <a:ext cx="4406230" cy="249610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622" y="2387662"/>
            <a:ext cx="103244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45"/>
              </a:lnSpc>
              <a:buNone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         墨家机关道错综复杂。在进入时，我们会得到神秘先贤的帮助，得知需要封印赤枢需要启动多个机关，并获得工具：窥天尺。他可以与迷宫墙面上墨家设计的小孔产生反应，使用道具后机关即可通过小孔以倒立影像投射到玩家眼中，持续一段时间，利用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《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墨经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》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里记载的小孔成像。</a:t>
            </a:r>
            <a:endParaRPr lang="en-US" altLang="zh-CN" b="1" dirty="0">
              <a:solidFill>
                <a:srgbClr val="404040"/>
              </a:solidFill>
              <a:latin typeface="DeepSeek-CJK-patch"/>
            </a:endParaRPr>
          </a:p>
          <a:p>
            <a:pPr>
              <a:lnSpc>
                <a:spcPts val="2145"/>
              </a:lnSpc>
              <a:buNone/>
            </a:pP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/>
              </a:rPr>
              <a:t>	</a:t>
            </a:r>
            <a:r>
              <a:rPr lang="zh-CN" altLang="en-US" b="1" dirty="0">
                <a:solidFill>
                  <a:schemeClr val="accent3">
                    <a:lumMod val="75000"/>
                  </a:schemeClr>
                </a:solidFill>
                <a:effectLst/>
              </a:rPr>
              <a:t>须臾间便将整座墨守城藏的三维机括，化作可堪推演的二维星图倒映在玩家眸中。</a:t>
            </a:r>
            <a:endParaRPr lang="zh-CN" altLang="en-US" b="1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28" y="3843070"/>
            <a:ext cx="4832206" cy="27290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051120"/>
            <a:ext cx="10376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“从磁石悬针到火龙焚天，每一件道具都是物理法则的具象，每一卷古籍皆是文明跃迁的碑铭。”</a:t>
            </a:r>
            <a:r>
              <a:rPr lang="zh-CN" altLang="en-US" sz="2800" i="0" dirty="0">
                <a:solidFill>
                  <a:srgbClr val="404040"/>
                </a:solidFill>
                <a:effectLst/>
                <a:latin typeface="DeepSeek-CJK-patch"/>
              </a:rPr>
              <a:t>游戏内的所有道具和书本均有对应的中国古代的物理古籍考究，</a:t>
            </a:r>
            <a:endParaRPr lang="zh-CN" altLang="en-US" sz="2800" dirty="0"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9622" y="2387662"/>
            <a:ext cx="1032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  <a:buNone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         玄璃天阶横亘前路，泛着鎏金流光的阴阳鱼纹在琉璃深处若隐若现。玩家以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《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淮南子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》“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阳燧见日则燃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”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之法凝取日精，温润光斑触及阶面刹那，鎏金涂层的阳炎纹络骤然苏醒。前进的道路上有一段透明琉璃石板，表面覆盖一层涂层，玩家靠近时，触发石板涂层受热膨胀，改变光线折射率，道路轮廓逐渐显形。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8" y="3660676"/>
            <a:ext cx="5601482" cy="312463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7934" y="1353570"/>
            <a:ext cx="1037613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</a:rPr>
              <a:t> 游戏内还存在原创漫画，是我们为了更好的讲述游戏内的故事和补充世界观专门增加的环节。（古代墨家与现代传人的画风与颜色不一样，专门为了区分）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82" y="2804537"/>
            <a:ext cx="5776446" cy="31209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64" y="2804537"/>
            <a:ext cx="5617754" cy="312097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256" y="2996303"/>
            <a:ext cx="5799859" cy="1175985"/>
          </a:xfrm>
        </p:spPr>
        <p:txBody>
          <a:bodyPr>
            <a:noAutofit/>
          </a:bodyPr>
          <a:lstStyle/>
          <a:p>
            <a:pPr algn="l"/>
            <a:r>
              <a:rPr lang="zh-CN" altLang="en-US" sz="82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  <a:t>游戏技术</a:t>
            </a:r>
            <a:endParaRPr lang="zh-CN" altLang="en-US" sz="82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: 圆角 32"/>
          <p:cNvSpPr/>
          <p:nvPr/>
        </p:nvSpPr>
        <p:spPr>
          <a:xfrm>
            <a:off x="874713" y="2204655"/>
            <a:ext cx="2084388" cy="4159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0681" y="2212579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PART 04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6128" y="4171880"/>
            <a:ext cx="597666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section introduces the complex and cutting-edge technology used in the game, which not only effectively compresses the game's size, but also makes it more beautiful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99451" y="6134100"/>
            <a:ext cx="612000" cy="36000"/>
          </a:xfrm>
          <a:prstGeom prst="rect">
            <a:avLst/>
          </a:prstGeom>
          <a:solidFill>
            <a:srgbClr val="C2B1A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LOGO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8972" y="849086"/>
            <a:ext cx="11234056" cy="5473336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74553" y="1627083"/>
            <a:ext cx="556181" cy="556181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874553" y="2755678"/>
            <a:ext cx="556181" cy="556181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74553" y="3884273"/>
            <a:ext cx="556181" cy="556181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874553" y="5012869"/>
            <a:ext cx="556181" cy="556181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39808" y="1282755"/>
            <a:ext cx="3619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04040"/>
                </a:solidFill>
                <a:cs typeface="+mn-ea"/>
                <a:sym typeface="+mn-lt"/>
              </a:rPr>
              <a:t>目录</a:t>
            </a:r>
            <a:endParaRPr lang="zh-CN" altLang="en-US" sz="40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38098" y="1523548"/>
            <a:ext cx="256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游戏展示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38098" y="1939747"/>
            <a:ext cx="228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Game Presentation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38098" y="2658337"/>
            <a:ext cx="256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游戏内容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38098" y="3075192"/>
            <a:ext cx="178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Game Content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38098" y="3793126"/>
            <a:ext cx="256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游戏背景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8098" y="4210637"/>
            <a:ext cx="22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Game Background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38098" y="4927916"/>
            <a:ext cx="256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cs typeface="+mn-ea"/>
                <a:sym typeface="+mn-lt"/>
              </a:rPr>
              <a:t>游戏技术</a:t>
            </a:r>
            <a:endParaRPr lang="zh-CN" altLang="en-US" sz="2400" b="1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38098" y="5346081"/>
            <a:ext cx="23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Gaming Technology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1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1990641"/>
            <a:ext cx="4070871" cy="4089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76989" y="394411"/>
            <a:ext cx="11438021" cy="5999747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游戏技术展示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75117" y="1222649"/>
            <a:ext cx="927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游戏使用了多种前沿技术，该游戏的书本接入了</a:t>
            </a:r>
            <a:r>
              <a:rPr lang="en-US" altLang="zh-CN" dirty="0" err="1"/>
              <a:t>Deepseek</a:t>
            </a:r>
            <a:r>
              <a:rPr lang="zh-CN" altLang="en-US" dirty="0"/>
              <a:t>大模型，使得游戏的交互更加智能和人性化，可以在游戏的任何阶段询问</a:t>
            </a:r>
            <a:r>
              <a:rPr lang="en-US" altLang="zh-CN" dirty="0" err="1"/>
              <a:t>Deepseek</a:t>
            </a:r>
            <a:r>
              <a:rPr lang="zh-CN" altLang="en-US" dirty="0"/>
              <a:t>获得解答</a:t>
            </a:r>
            <a:r>
              <a:rPr lang="zh-CN" altLang="en-US"/>
              <a:t>。（见图一）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81" y="2439354"/>
            <a:ext cx="3604541" cy="27671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46334" y="5240588"/>
            <a:ext cx="1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395" y="1997549"/>
            <a:ext cx="3227839" cy="2051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95" y="4244409"/>
            <a:ext cx="2270687" cy="2063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-72189"/>
            <a:ext cx="12191999" cy="6930190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游戏技术展示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71511" y="1482104"/>
            <a:ext cx="5616901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游戏使用了多种优秀插件，比如对话树插件</a:t>
            </a:r>
            <a:r>
              <a:rPr lang="en-US" altLang="zh-CN" dirty="0" err="1"/>
              <a:t>NodeCanvas</a:t>
            </a:r>
            <a:r>
              <a:rPr lang="zh-CN" altLang="en-US" dirty="0"/>
              <a:t>，</a:t>
            </a:r>
            <a:r>
              <a:rPr lang="en-US" altLang="zh-CN" dirty="0"/>
              <a:t>Aura</a:t>
            </a:r>
            <a:r>
              <a:rPr lang="zh-CN" altLang="en-US" dirty="0"/>
              <a:t>相机插件，</a:t>
            </a:r>
            <a:r>
              <a:rPr lang="en-US" altLang="zh-CN" dirty="0" err="1"/>
              <a:t>PlyaMaker</a:t>
            </a:r>
            <a:r>
              <a:rPr lang="zh-CN" altLang="en-US" dirty="0"/>
              <a:t>插件，</a:t>
            </a:r>
            <a:r>
              <a:rPr lang="en-US" altLang="zh-CN" dirty="0"/>
              <a:t>ai</a:t>
            </a:r>
            <a:r>
              <a:rPr lang="zh-CN" altLang="en-US" dirty="0"/>
              <a:t>行为树插件这些都让游戏的管理和开发更加高效，并且拥有了更好的性能和画面，</a:t>
            </a:r>
            <a:r>
              <a:rPr lang="en-US" altLang="zh-CN" dirty="0"/>
              <a:t>Aura 2 </a:t>
            </a:r>
            <a:r>
              <a:rPr lang="zh-CN" altLang="en-US" dirty="0"/>
              <a:t>为 </a:t>
            </a:r>
            <a:r>
              <a:rPr lang="en-US" altLang="zh-CN" dirty="0"/>
              <a:t>Unity </a:t>
            </a:r>
            <a:r>
              <a:rPr lang="zh-CN" altLang="en-US" dirty="0"/>
              <a:t>带来了最为先进的体积照明系统。这一渲染技术与最新高端游戏所用的技术相同，如</a:t>
            </a:r>
            <a:r>
              <a:rPr lang="en-US" altLang="zh-CN" dirty="0"/>
              <a:t>《</a:t>
            </a:r>
            <a:r>
              <a:rPr lang="zh-CN" altLang="en-US" dirty="0"/>
              <a:t>古墓丽影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战神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荒野大镖客：救赎 </a:t>
            </a:r>
            <a:r>
              <a:rPr lang="en-US" altLang="zh-CN" dirty="0"/>
              <a:t>2》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刺客信条：起源</a:t>
            </a:r>
            <a:r>
              <a:rPr lang="en-US" altLang="zh-CN" dirty="0"/>
              <a:t>/</a:t>
            </a:r>
            <a:r>
              <a:rPr lang="zh-CN" altLang="en-US" dirty="0"/>
              <a:t>奥德赛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往日不再</a:t>
            </a:r>
            <a:r>
              <a:rPr lang="en-US" altLang="zh-CN" dirty="0"/>
              <a:t>》…</a:t>
            </a:r>
            <a:r>
              <a:rPr lang="en-US" altLang="zh-CN" dirty="0" err="1"/>
              <a:t>PlayMaker</a:t>
            </a:r>
            <a:r>
              <a:rPr lang="en-US" altLang="zh-CN" dirty="0"/>
              <a:t> </a:t>
            </a:r>
            <a:r>
              <a:rPr lang="zh-CN" altLang="en-US" dirty="0"/>
              <a:t>已在数十个已推出的产品中使用，包括</a:t>
            </a:r>
            <a:r>
              <a:rPr lang="en-US" altLang="zh-CN" dirty="0"/>
              <a:t>《</a:t>
            </a:r>
            <a:r>
              <a:rPr lang="zh-CN" altLang="en-US" dirty="0"/>
              <a:t>炉石传说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《INSIDE》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空心骑士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第一棵树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梦幻降临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看火人</a:t>
            </a:r>
            <a:r>
              <a:rPr lang="en-US" altLang="zh-CN" dirty="0"/>
              <a:t>》</a:t>
            </a:r>
            <a:r>
              <a:rPr lang="zh-CN" altLang="en-US" dirty="0"/>
              <a:t>、以及更多等等。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46334" y="5240588"/>
            <a:ext cx="1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865" y="1404429"/>
            <a:ext cx="2443266" cy="34720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74" y="5005197"/>
            <a:ext cx="7577667" cy="16605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793" y="997008"/>
            <a:ext cx="2060448" cy="3962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255" y="-72189"/>
            <a:ext cx="12191999" cy="6930190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游戏技术展示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71511" y="1482104"/>
            <a:ext cx="561690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游戏内实现了多种复用性强，易扩展的方法。</a:t>
            </a:r>
            <a:r>
              <a:rPr lang="zh-CN" altLang="en-US" dirty="0"/>
              <a:t>使用单例模式和对象池等先进技术实现</a:t>
            </a:r>
            <a:r>
              <a:rPr lang="zh-CN" dirty="0">
                <a:sym typeface="+mn-ea"/>
              </a:rPr>
              <a:t>例如特效播放方法，</a:t>
            </a:r>
            <a:r>
              <a:rPr lang="en-US" altLang="zh-CN" dirty="0">
                <a:sym typeface="+mn-ea"/>
              </a:rPr>
              <a:t>bgm</a:t>
            </a:r>
            <a:r>
              <a:rPr lang="zh-CN" altLang="en-US" dirty="0">
                <a:sym typeface="+mn-ea"/>
              </a:rPr>
              <a:t>切换方法，可以设定一段时间后执行任意操作的计时器方法等。这些方法可以在任意项目中复用，并且在使用时可以直接调用，极大提高了游戏制作的效率。并且使用对象池能够减少游戏运行内存，提高游戏稳定性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46334" y="5240588"/>
            <a:ext cx="1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356235"/>
            <a:ext cx="3846830" cy="4622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3394075"/>
            <a:ext cx="4449445" cy="29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255" y="-72189"/>
            <a:ext cx="12191999" cy="6930190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游戏技术展示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4066" y="1307479"/>
            <a:ext cx="561690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游戏中使用</a:t>
            </a:r>
            <a:r>
              <a:rPr lang="en-US" altLang="zh-CN" dirty="0"/>
              <a:t>unity</a:t>
            </a:r>
            <a:r>
              <a:rPr lang="zh-CN" altLang="en-US" dirty="0"/>
              <a:t>自带的</a:t>
            </a:r>
            <a:r>
              <a:rPr lang="en-US" altLang="zh-CN" dirty="0"/>
              <a:t>cinemachine</a:t>
            </a:r>
            <a:r>
              <a:rPr lang="zh-CN" altLang="en-US" dirty="0"/>
              <a:t>插件和动画状态机组件来控制摄像机运动以及人物和</a:t>
            </a:r>
            <a:r>
              <a:rPr lang="en-US" altLang="zh-CN" dirty="0"/>
              <a:t>npc</a:t>
            </a:r>
            <a:r>
              <a:rPr lang="zh-CN" altLang="en-US" dirty="0"/>
              <a:t>运动，实现了丝滑流畅的各种动作，如跑步，急停，攻击，攀爬，闪避等。而</a:t>
            </a:r>
            <a:r>
              <a:rPr lang="en-US" altLang="zh-CN" dirty="0"/>
              <a:t>cinemachine</a:t>
            </a:r>
            <a:r>
              <a:rPr lang="zh-CN" altLang="en-US" dirty="0"/>
              <a:t>的使用则使得游戏观感提升了一个层级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46334" y="5240588"/>
            <a:ext cx="1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60" y="1307465"/>
            <a:ext cx="606742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70" y="3694430"/>
            <a:ext cx="5721985" cy="2618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" y="3058160"/>
            <a:ext cx="455358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255" y="-72189"/>
            <a:ext cx="12191999" cy="6930190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游戏技术展示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94066" y="1307479"/>
            <a:ext cx="561690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游戏中将算法，数据结构等知识与实际应用结合，比如对象池方法通过字典哈希，队列等数据结构实现。而第二幕的连接机关通路小游戏则使用了深度优先搜索（</a:t>
            </a:r>
            <a:r>
              <a:rPr lang="en-US" altLang="zh-CN" dirty="0"/>
              <a:t>DFS</a:t>
            </a:r>
            <a:r>
              <a:rPr lang="zh-CN" altLang="en-US" dirty="0"/>
              <a:t>）算法来判断是否完成条件并记录路径，完成条件后就会从路径起点开始依次播放声音和特效。以此算法为基础可以高效判断是否完成关卡，并且可以任意扩展、自定义关卡。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46334" y="5240588"/>
            <a:ext cx="1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" y="3394075"/>
            <a:ext cx="5266690" cy="327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58" y="480060"/>
            <a:ext cx="5273675" cy="294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60" y="3366770"/>
            <a:ext cx="4792345" cy="3351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" y="-72190"/>
            <a:ext cx="12200023" cy="693018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76989" y="394411"/>
            <a:ext cx="11438021" cy="5999747"/>
          </a:xfrm>
          <a:prstGeom prst="roundRect">
            <a:avLst>
              <a:gd name="adj" fmla="val 2184"/>
            </a:avLst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279583" y="658145"/>
            <a:ext cx="1385320" cy="412415"/>
            <a:chOff x="874715" y="337303"/>
            <a:chExt cx="1385320" cy="412415"/>
          </a:xfrm>
        </p:grpSpPr>
        <p:sp>
          <p:nvSpPr>
            <p:cNvPr id="30" name="副标题 2"/>
            <p:cNvSpPr txBox="1"/>
            <p:nvPr/>
          </p:nvSpPr>
          <p:spPr>
            <a:xfrm>
              <a:off x="1344698" y="409336"/>
              <a:ext cx="915337" cy="340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4715" y="337303"/>
              <a:ext cx="467260" cy="386474"/>
              <a:chOff x="874715" y="337303"/>
              <a:chExt cx="467260" cy="386474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874715" y="337303"/>
                <a:ext cx="331739" cy="386474"/>
              </a:xfrm>
              <a:custGeom>
                <a:avLst/>
                <a:gdLst>
                  <a:gd name="connsiteX0" fmla="*/ 193237 w 331739"/>
                  <a:gd name="connsiteY0" fmla="*/ 0 h 386474"/>
                  <a:gd name="connsiteX1" fmla="*/ 329876 w 331739"/>
                  <a:gd name="connsiteY1" fmla="*/ 56598 h 386474"/>
                  <a:gd name="connsiteX2" fmla="*/ 331739 w 331739"/>
                  <a:gd name="connsiteY2" fmla="*/ 59360 h 386474"/>
                  <a:gd name="connsiteX3" fmla="*/ 277688 w 331739"/>
                  <a:gd name="connsiteY3" fmla="*/ 70273 h 386474"/>
                  <a:gd name="connsiteX4" fmla="*/ 190258 w 331739"/>
                  <a:gd name="connsiteY4" fmla="*/ 202174 h 386474"/>
                  <a:gd name="connsiteX5" fmla="*/ 277688 w 331739"/>
                  <a:gd name="connsiteY5" fmla="*/ 334075 h 386474"/>
                  <a:gd name="connsiteX6" fmla="*/ 313057 w 331739"/>
                  <a:gd name="connsiteY6" fmla="*/ 341216 h 386474"/>
                  <a:gd name="connsiteX7" fmla="*/ 268454 w 331739"/>
                  <a:gd name="connsiteY7" fmla="*/ 371289 h 386474"/>
                  <a:gd name="connsiteX8" fmla="*/ 193237 w 331739"/>
                  <a:gd name="connsiteY8" fmla="*/ 386474 h 386474"/>
                  <a:gd name="connsiteX9" fmla="*/ 0 w 331739"/>
                  <a:gd name="connsiteY9" fmla="*/ 193237 h 386474"/>
                  <a:gd name="connsiteX10" fmla="*/ 193237 w 331739"/>
                  <a:gd name="connsiteY10" fmla="*/ 0 h 38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739" h="386474">
                    <a:moveTo>
                      <a:pt x="193237" y="0"/>
                    </a:moveTo>
                    <a:cubicBezTo>
                      <a:pt x="246598" y="0"/>
                      <a:pt x="294907" y="21629"/>
                      <a:pt x="329876" y="56598"/>
                    </a:cubicBezTo>
                    <a:lnTo>
                      <a:pt x="331739" y="59360"/>
                    </a:lnTo>
                    <a:lnTo>
                      <a:pt x="277688" y="70273"/>
                    </a:lnTo>
                    <a:cubicBezTo>
                      <a:pt x="226309" y="92004"/>
                      <a:pt x="190258" y="142879"/>
                      <a:pt x="190258" y="202174"/>
                    </a:cubicBezTo>
                    <a:cubicBezTo>
                      <a:pt x="190258" y="261469"/>
                      <a:pt x="226309" y="312344"/>
                      <a:pt x="277688" y="334075"/>
                    </a:cubicBezTo>
                    <a:lnTo>
                      <a:pt x="313057" y="341216"/>
                    </a:lnTo>
                    <a:lnTo>
                      <a:pt x="268454" y="371289"/>
                    </a:lnTo>
                    <a:cubicBezTo>
                      <a:pt x="245335" y="381067"/>
                      <a:pt x="219918" y="386474"/>
                      <a:pt x="193237" y="386474"/>
                    </a:cubicBezTo>
                    <a:cubicBezTo>
                      <a:pt x="86515" y="386474"/>
                      <a:pt x="0" y="299959"/>
                      <a:pt x="0" y="193237"/>
                    </a:cubicBezTo>
                    <a:cubicBezTo>
                      <a:pt x="0" y="86515"/>
                      <a:pt x="86515" y="0"/>
                      <a:pt x="193237" y="0"/>
                    </a:cubicBezTo>
                    <a:close/>
                  </a:path>
                </a:pathLst>
              </a:custGeom>
              <a:solidFill>
                <a:srgbClr val="C2B1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97738" y="419969"/>
                <a:ext cx="244237" cy="244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660401" y="687408"/>
            <a:ext cx="439987" cy="439986"/>
          </a:xfrm>
          <a:prstGeom prst="ellipse">
            <a:avLst/>
          </a:prstGeom>
          <a:solidFill>
            <a:srgbClr val="C2B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îṩļîḍe"/>
          <p:cNvGrpSpPr/>
          <p:nvPr/>
        </p:nvGrpSpPr>
        <p:grpSpPr>
          <a:xfrm>
            <a:off x="6296437" y="1997549"/>
            <a:ext cx="5224052" cy="1396736"/>
            <a:chOff x="687278" y="2398652"/>
            <a:chExt cx="3524773" cy="1396736"/>
          </a:xfrm>
        </p:grpSpPr>
        <p:sp>
          <p:nvSpPr>
            <p:cNvPr id="31" name="ïšļîḓé"/>
            <p:cNvSpPr/>
            <p:nvPr/>
          </p:nvSpPr>
          <p:spPr>
            <a:xfrm>
              <a:off x="687278" y="2840457"/>
              <a:ext cx="3524773" cy="9549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/>
            </a:p>
          </p:txBody>
        </p:sp>
        <p:sp>
          <p:nvSpPr>
            <p:cNvPr id="33" name="ïśľíḋè"/>
            <p:cNvSpPr txBox="1"/>
            <p:nvPr/>
          </p:nvSpPr>
          <p:spPr bwMode="auto">
            <a:xfrm>
              <a:off x="687278" y="2398652"/>
              <a:ext cx="352477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cxnSp>
        <p:nvCxnSpPr>
          <p:cNvPr id="21" name="i$1îḑe"/>
          <p:cNvCxnSpPr/>
          <p:nvPr/>
        </p:nvCxnSpPr>
        <p:spPr>
          <a:xfrm>
            <a:off x="6411001" y="4157794"/>
            <a:ext cx="5090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52" y="557288"/>
            <a:ext cx="1422065" cy="27728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78" y="3553620"/>
            <a:ext cx="2259634" cy="2674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16" y="3553620"/>
            <a:ext cx="2049373" cy="24862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08" y="630070"/>
            <a:ext cx="2930620" cy="277284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06" y="3567602"/>
            <a:ext cx="2743708" cy="241984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09" y="514971"/>
            <a:ext cx="2731407" cy="2877933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195522" y="740811"/>
            <a:ext cx="233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游戏部分代码展示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4004" y="2387179"/>
            <a:ext cx="5799859" cy="1175985"/>
          </a:xfrm>
        </p:spPr>
        <p:txBody>
          <a:bodyPr>
            <a:noAutofit/>
          </a:bodyPr>
          <a:lstStyle/>
          <a:p>
            <a:pPr algn="l"/>
            <a:r>
              <a:rPr lang="zh-CN" altLang="en-US" sz="8200" b="1" spc="600" dirty="0">
                <a:solidFill>
                  <a:srgbClr val="404040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  <a:sym typeface="+mn-lt"/>
              </a:rPr>
              <a:t>谢谢聆听！</a:t>
            </a:r>
            <a:endParaRPr lang="zh-CN" altLang="en-US" sz="82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0207" y="4605429"/>
            <a:ext cx="5578343" cy="297462"/>
          </a:xfrm>
        </p:spPr>
        <p:txBody>
          <a:bodyPr>
            <a:normAutofit/>
          </a:bodyPr>
          <a:lstStyle/>
          <a:p>
            <a:pPr algn="dist"/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计算机设计大赛数媒游戏与交互设计专业组</a:t>
            </a:r>
            <a:endParaRPr lang="zh-CN" altLang="en-US" sz="12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874714" y="4451438"/>
            <a:ext cx="5365751" cy="45719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874713" y="3620185"/>
            <a:ext cx="2084388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60681" y="3628109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2025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3522" y="593712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汇报人：焦子霖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4" grpId="0" animBg="1"/>
      <p:bldP spid="3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256" y="2996303"/>
            <a:ext cx="5799859" cy="1175985"/>
          </a:xfrm>
        </p:spPr>
        <p:txBody>
          <a:bodyPr>
            <a:noAutofit/>
          </a:bodyPr>
          <a:lstStyle/>
          <a:p>
            <a:pPr algn="l"/>
            <a:r>
              <a:rPr lang="zh-CN" altLang="en-US" sz="8800" b="1" dirty="0">
                <a:solidFill>
                  <a:srgbClr val="404040"/>
                </a:solidFill>
                <a:cs typeface="+mn-ea"/>
                <a:sym typeface="+mn-lt"/>
              </a:rPr>
              <a:t>游戏展示</a:t>
            </a:r>
            <a:endParaRPr lang="zh-CN" altLang="en-US" sz="82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: 圆角 32"/>
          <p:cNvSpPr/>
          <p:nvPr/>
        </p:nvSpPr>
        <p:spPr>
          <a:xfrm>
            <a:off x="874713" y="2204655"/>
            <a:ext cx="2084388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0681" y="2212579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6128" y="4171880"/>
            <a:ext cx="597666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section is used to show the game's beautiful graphics and original gameplay, and you can quickly take a look at the general flow of the game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99451" y="6134100"/>
            <a:ext cx="612000" cy="360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3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6" y="0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画面展示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0" name="îşlíḍê"/>
          <p:cNvSpPr txBox="1"/>
          <p:nvPr/>
        </p:nvSpPr>
        <p:spPr>
          <a:xfrm>
            <a:off x="967888" y="558816"/>
            <a:ext cx="475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000" b="1">
                <a:solidFill>
                  <a:schemeClr val="accent5"/>
                </a:solidFill>
                <a:effectLst>
                  <a:outerShdw blurRad="254000" dist="127000" algn="ctr" rotWithShape="0">
                    <a:schemeClr val="accent5">
                      <a:alpha val="40000"/>
                    </a:schemeClr>
                  </a:outerShdw>
                </a:effectLst>
              </a:defRPr>
            </a:lvl1pPr>
          </a:lstStyle>
          <a:p>
            <a:pPr algn="l"/>
            <a:r>
              <a:rPr lang="zh-CN" altLang="en-US" sz="1800" b="0" dirty="0">
                <a:solidFill>
                  <a:srgbClr val="C2B1A1"/>
                </a:solidFill>
                <a:effectLst/>
              </a:rPr>
              <a:t>游戏画面演示</a:t>
            </a:r>
            <a:endParaRPr lang="zh-CN" altLang="en-US" sz="1800" b="0" dirty="0">
              <a:solidFill>
                <a:srgbClr val="C2B1A1"/>
              </a:solidFill>
              <a:effectLst/>
            </a:endParaRPr>
          </a:p>
        </p:txBody>
      </p:sp>
      <p:sp>
        <p:nvSpPr>
          <p:cNvPr id="95" name="TextBox 21"/>
          <p:cNvSpPr txBox="1"/>
          <p:nvPr/>
        </p:nvSpPr>
        <p:spPr>
          <a:xfrm>
            <a:off x="952614" y="1184329"/>
            <a:ext cx="10260114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煅火行枢画面精美，画风柔和，是一款开放世界探索游戏，有着贯穿游戏的主线故事，画面如流动的水彩画卷，柔光滤镜下的开放世界仿佛被晨曦永久亲吻。植被在物理引擎中低吟摇曳，古迹残垣与动态天光共舞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20098" y="4568121"/>
            <a:ext cx="3330334" cy="1871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473545" y="4568121"/>
            <a:ext cx="3315371" cy="18629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200969" y="4568121"/>
            <a:ext cx="3315371" cy="18629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703093" y="2555073"/>
            <a:ext cx="3314884" cy="18626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4438558" y="2558963"/>
            <a:ext cx="3314884" cy="1825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200969" y="2521392"/>
            <a:ext cx="3314884" cy="1862682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0256" y="2996303"/>
            <a:ext cx="5799859" cy="1175985"/>
          </a:xfrm>
        </p:spPr>
        <p:txBody>
          <a:bodyPr>
            <a:noAutofit/>
          </a:bodyPr>
          <a:lstStyle/>
          <a:p>
            <a:pPr algn="l"/>
            <a:r>
              <a:rPr lang="zh-CN" altLang="en-US" sz="8800" b="1" dirty="0">
                <a:solidFill>
                  <a:srgbClr val="404040"/>
                </a:solidFill>
                <a:cs typeface="+mn-ea"/>
                <a:sym typeface="+mn-lt"/>
              </a:rPr>
              <a:t>游戏内容</a:t>
            </a:r>
            <a:endParaRPr lang="zh-CN" altLang="en-US" sz="8200" b="1" spc="600" dirty="0">
              <a:solidFill>
                <a:srgbClr val="404040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  <a:sym typeface="+mn-lt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344700" y="409336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: 圆角 32"/>
          <p:cNvSpPr/>
          <p:nvPr/>
        </p:nvSpPr>
        <p:spPr>
          <a:xfrm>
            <a:off x="874713" y="2204655"/>
            <a:ext cx="2084388" cy="415958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0681" y="2212579"/>
            <a:ext cx="1512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6128" y="4171880"/>
            <a:ext cx="597666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part introduces the main gameplay and main story of the game in detail, and introduces some related settings in ancient China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99451" y="6134100"/>
            <a:ext cx="612000" cy="3600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3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9295" y="2090170"/>
            <a:ext cx="10376132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    </a:t>
            </a:r>
            <a:r>
              <a:rPr lang="zh-CN" altLang="en-US" sz="2800" dirty="0">
                <a:latin typeface="+mj-lt"/>
              </a:rPr>
              <a:t>煅火行枢是一款</a:t>
            </a:r>
            <a:r>
              <a:rPr lang="zh-CN" altLang="en-US" sz="2800" b="1" dirty="0">
                <a:latin typeface="+mj-lt"/>
              </a:rPr>
              <a:t>基于架空世界观</a:t>
            </a:r>
            <a:r>
              <a:rPr lang="zh-CN" altLang="en-US" sz="2800" dirty="0">
                <a:latin typeface="+mj-lt"/>
              </a:rPr>
              <a:t>的开放世界探索的物理游戏，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+mj-lt"/>
              </a:rPr>
              <a:t>以东方机关术与古典物理学为核心的单机解谜冒险游戏。玩家将扮演少年工匠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+mj-lt"/>
              </a:rPr>
              <a:t>方源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+mj-lt"/>
              </a:rPr>
              <a:t>，手持祖传奇书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+mj-lt"/>
              </a:rPr>
              <a:t>《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+mj-lt"/>
              </a:rPr>
              <a:t>天工开物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+mj-lt"/>
              </a:rPr>
              <a:t>》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+mj-lt"/>
              </a:rPr>
              <a:t>，探索大世界收集材料，踏入千年墨家学派废墟，挑战引发地震的罪魁祸首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+mj-lt"/>
              </a:rPr>
              <a:t>赤枢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+mj-lt"/>
              </a:rPr>
              <a:t>。通过破解物理谜题、重构古籍残卷、锻造克敌兵器，揭开墨家工艺湮灭的真相，用物理法则终结这场灾难。</a:t>
            </a:r>
            <a:endParaRPr lang="zh-CN" altLang="en-US" sz="2800" dirty="0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5473" y="1129331"/>
            <a:ext cx="103761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</a:rPr>
              <a:t>       游戏中有背包系统，在该游戏中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背包不仅是道具容器，更是一本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动态物理材料百科全书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。玩家通过收集、解析与实验，逐步解锁火药、金属、机关零件的科学档案，将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天工开物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的抽象理论转化为可交互的生存法则。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09" y="2967430"/>
            <a:ext cx="2219635" cy="2885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69" y="2960043"/>
            <a:ext cx="2219635" cy="29007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539" y="2973821"/>
            <a:ext cx="2149031" cy="28732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605" y="2973821"/>
            <a:ext cx="2177246" cy="287321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710" y="1276545"/>
            <a:ext cx="110085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04040"/>
                </a:solidFill>
                <a:latin typeface="DeepSeek-CJK-patch"/>
              </a:rPr>
              <a:t>         </a:t>
            </a:r>
            <a:r>
              <a:rPr lang="zh-CN" altLang="en-US" sz="2800" dirty="0">
                <a:solidFill>
                  <a:srgbClr val="404040"/>
                </a:solidFill>
                <a:latin typeface="DeepSeek-CJK-patch"/>
              </a:rPr>
              <a:t>在游戏的第一幕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玩家将置身于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初始台地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，在开放地图中自由探索，通过与石像进行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物理知识问答</a:t>
            </a:r>
            <a:r>
              <a:rPr lang="zh-CN" altLang="en-US" sz="2800" dirty="0">
                <a:solidFill>
                  <a:srgbClr val="404040"/>
                </a:solidFill>
                <a:latin typeface="DeepSeek-CJK-patch"/>
              </a:rPr>
              <a:t>来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收集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DeepSeek-CJK-patch"/>
              </a:rPr>
              <a:t>《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天工开物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DeepSeek-CJK-patch"/>
              </a:rPr>
              <a:t>》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残卷，在一路上我们要收集材料，最终成果制造火药和煅造利剑。“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DeepSeek-CJK-patch"/>
              </a:rPr>
              <a:t>规矩不是束缚，而是破局的路标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DeepSeek-CJK-patch"/>
              </a:rPr>
              <a:t>——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DeepSeek-CJK-patch"/>
              </a:rPr>
              <a:t>在这个世界中，每一个物理问题，都是通往新世界的钥匙。”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5" y="3998426"/>
            <a:ext cx="3568429" cy="2006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006" y="3995928"/>
            <a:ext cx="3568429" cy="2011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34" y="3970787"/>
            <a:ext cx="3568429" cy="20153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2184"/>
            </a:avLst>
          </a:prstGeom>
          <a:gradFill flip="none" rotWithShape="1">
            <a:gsLst>
              <a:gs pos="100000">
                <a:schemeClr val="bg1">
                  <a:alpha val="90000"/>
                </a:schemeClr>
              </a:gs>
              <a:gs pos="0">
                <a:srgbClr val="E3E7EA">
                  <a:alpha val="6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副标题 2"/>
          <p:cNvSpPr txBox="1"/>
          <p:nvPr/>
        </p:nvSpPr>
        <p:spPr>
          <a:xfrm>
            <a:off x="1136153" y="601840"/>
            <a:ext cx="915337" cy="340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739177" y="637831"/>
            <a:ext cx="776676" cy="170426"/>
            <a:chOff x="10787302" y="360181"/>
            <a:chExt cx="776676" cy="170426"/>
          </a:xfrm>
        </p:grpSpPr>
        <p:sp>
          <p:nvSpPr>
            <p:cNvPr id="47" name="椭圆 46"/>
            <p:cNvSpPr/>
            <p:nvPr/>
          </p:nvSpPr>
          <p:spPr>
            <a:xfrm>
              <a:off x="1078730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90427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393552" y="360181"/>
              <a:ext cx="170426" cy="170426"/>
            </a:xfrm>
            <a:prstGeom prst="ellipse">
              <a:avLst/>
            </a:prstGeom>
            <a:solidFill>
              <a:srgbClr val="DEE1E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6170" y="529807"/>
            <a:ext cx="467260" cy="386474"/>
            <a:chOff x="874715" y="337303"/>
            <a:chExt cx="467260" cy="386474"/>
          </a:xfrm>
        </p:grpSpPr>
        <p:sp>
          <p:nvSpPr>
            <p:cNvPr id="51" name="任意多边形 50"/>
            <p:cNvSpPr/>
            <p:nvPr/>
          </p:nvSpPr>
          <p:spPr>
            <a:xfrm>
              <a:off x="874715" y="337303"/>
              <a:ext cx="331739" cy="386474"/>
            </a:xfrm>
            <a:custGeom>
              <a:avLst/>
              <a:gdLst>
                <a:gd name="connsiteX0" fmla="*/ 193237 w 331739"/>
                <a:gd name="connsiteY0" fmla="*/ 0 h 386474"/>
                <a:gd name="connsiteX1" fmla="*/ 329876 w 331739"/>
                <a:gd name="connsiteY1" fmla="*/ 56598 h 386474"/>
                <a:gd name="connsiteX2" fmla="*/ 331739 w 331739"/>
                <a:gd name="connsiteY2" fmla="*/ 59360 h 386474"/>
                <a:gd name="connsiteX3" fmla="*/ 277688 w 331739"/>
                <a:gd name="connsiteY3" fmla="*/ 70273 h 386474"/>
                <a:gd name="connsiteX4" fmla="*/ 190258 w 331739"/>
                <a:gd name="connsiteY4" fmla="*/ 202174 h 386474"/>
                <a:gd name="connsiteX5" fmla="*/ 277688 w 331739"/>
                <a:gd name="connsiteY5" fmla="*/ 334075 h 386474"/>
                <a:gd name="connsiteX6" fmla="*/ 313057 w 331739"/>
                <a:gd name="connsiteY6" fmla="*/ 341216 h 386474"/>
                <a:gd name="connsiteX7" fmla="*/ 268454 w 331739"/>
                <a:gd name="connsiteY7" fmla="*/ 371289 h 386474"/>
                <a:gd name="connsiteX8" fmla="*/ 193237 w 331739"/>
                <a:gd name="connsiteY8" fmla="*/ 386474 h 386474"/>
                <a:gd name="connsiteX9" fmla="*/ 0 w 331739"/>
                <a:gd name="connsiteY9" fmla="*/ 193237 h 386474"/>
                <a:gd name="connsiteX10" fmla="*/ 193237 w 331739"/>
                <a:gd name="connsiteY10" fmla="*/ 0 h 3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739" h="386474">
                  <a:moveTo>
                    <a:pt x="193237" y="0"/>
                  </a:moveTo>
                  <a:cubicBezTo>
                    <a:pt x="246598" y="0"/>
                    <a:pt x="294907" y="21629"/>
                    <a:pt x="329876" y="56598"/>
                  </a:cubicBezTo>
                  <a:lnTo>
                    <a:pt x="331739" y="59360"/>
                  </a:lnTo>
                  <a:lnTo>
                    <a:pt x="277688" y="70273"/>
                  </a:lnTo>
                  <a:cubicBezTo>
                    <a:pt x="226309" y="92004"/>
                    <a:pt x="190258" y="142879"/>
                    <a:pt x="190258" y="202174"/>
                  </a:cubicBezTo>
                  <a:cubicBezTo>
                    <a:pt x="190258" y="261469"/>
                    <a:pt x="226309" y="312344"/>
                    <a:pt x="277688" y="334075"/>
                  </a:cubicBezTo>
                  <a:lnTo>
                    <a:pt x="313057" y="341216"/>
                  </a:lnTo>
                  <a:lnTo>
                    <a:pt x="268454" y="371289"/>
                  </a:lnTo>
                  <a:cubicBezTo>
                    <a:pt x="245335" y="381067"/>
                    <a:pt x="219918" y="386474"/>
                    <a:pt x="193237" y="386474"/>
                  </a:cubicBezTo>
                  <a:cubicBezTo>
                    <a:pt x="86515" y="386474"/>
                    <a:pt x="0" y="299959"/>
                    <a:pt x="0" y="193237"/>
                  </a:cubicBezTo>
                  <a:cubicBezTo>
                    <a:pt x="0" y="86515"/>
                    <a:pt x="86515" y="0"/>
                    <a:pt x="193237" y="0"/>
                  </a:cubicBezTo>
                  <a:close/>
                </a:path>
              </a:pathLst>
            </a:custGeom>
            <a:solidFill>
              <a:srgbClr val="C2B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097738" y="419969"/>
              <a:ext cx="244237" cy="244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iṩḷîḍê"/>
          <p:cNvSpPr/>
          <p:nvPr/>
        </p:nvSpPr>
        <p:spPr>
          <a:xfrm>
            <a:off x="2638425" y="-2"/>
            <a:ext cx="9553575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i$ḻiḋê"/>
          <p:cNvSpPr txBox="1"/>
          <p:nvPr/>
        </p:nvSpPr>
        <p:spPr>
          <a:xfrm>
            <a:off x="8958207" y="472981"/>
            <a:ext cx="171107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buSzPct val="25000"/>
            </a:pPr>
            <a:r>
              <a:rPr lang="zh-CN" altLang="en-US" sz="2800" i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内容介绍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4508" y="1376699"/>
            <a:ext cx="10376132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04040"/>
                </a:solidFill>
                <a:latin typeface="DeepSeek-CJK-patch"/>
              </a:rPr>
              <a:t> </a:t>
            </a:r>
            <a:r>
              <a:rPr lang="zh-CN" altLang="en-US" sz="2400" dirty="0">
                <a:solidFill>
                  <a:srgbClr val="404040"/>
                </a:solidFill>
                <a:latin typeface="DeepSeek-CJK-patch"/>
              </a:rPr>
              <a:t>在游戏的第二幕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玩家将置身于</a:t>
            </a:r>
            <a:r>
              <a:rPr lang="zh-CN" altLang="en-US" sz="2400" b="1" dirty="0">
                <a:solidFill>
                  <a:srgbClr val="404040"/>
                </a:solidFill>
                <a:latin typeface="DeepSeek-CJK-patch"/>
              </a:rPr>
              <a:t>机关迷宫</a:t>
            </a:r>
            <a:r>
              <a:rPr lang="zh-CN" altLang="en-US" sz="2400" dirty="0">
                <a:solidFill>
                  <a:srgbClr val="404040"/>
                </a:solidFill>
                <a:latin typeface="DeepSeek-CJK-patch"/>
              </a:rPr>
              <a:t>，通过观察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墙体结构弱点能找到机关所在之处（红色高亮区域），路上的障碍可以被主角在上一幕炼制的火药爆破。解开机关谜团后，找到离开此处的方法即可前往下一关。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8" y="3467335"/>
            <a:ext cx="2557108" cy="2449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85" y="3644305"/>
            <a:ext cx="3985658" cy="22346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12" y="3621372"/>
            <a:ext cx="3807348" cy="22667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p="http://schemas.openxmlformats.org/presentationml/2006/main">
  <p:tag name="ISLIDE.ICON" val="#133132;#168696;#23723;"/>
</p:tagLst>
</file>

<file path=ppt/tags/tag10.xml><?xml version="1.0" encoding="utf-8"?>
<p:tagLst xmlns:p="http://schemas.openxmlformats.org/presentationml/2006/main">
  <p:tag name="ISLIDE.ICON" val="#133132;#168696;#23723;"/>
</p:tagLst>
</file>

<file path=ppt/tags/tag11.xml><?xml version="1.0" encoding="utf-8"?>
<p:tagLst xmlns:p="http://schemas.openxmlformats.org/presentationml/2006/main">
  <p:tag name="ISLIDE.ICON" val="#133132;#168696;#23723;"/>
</p:tagLst>
</file>

<file path=ppt/tags/tag12.xml><?xml version="1.0" encoding="utf-8"?>
<p:tagLst xmlns:p="http://schemas.openxmlformats.org/presentationml/2006/main">
  <p:tag name="ISLIDE.ICON" val="#133132;#168696;#23723;"/>
</p:tagLst>
</file>

<file path=ppt/tags/tag13.xml><?xml version="1.0" encoding="utf-8"?>
<p:tagLst xmlns:p="http://schemas.openxmlformats.org/presentationml/2006/main">
  <p:tag name="ISLIDE.ICON" val="#133132;#168696;#23723;"/>
</p:tagLst>
</file>

<file path=ppt/tags/tag14.xml><?xml version="1.0" encoding="utf-8"?>
<p:tagLst xmlns:p="http://schemas.openxmlformats.org/presentationml/2006/main">
  <p:tag name="ISLIDE.GUIDESSETTING" val="{&quot;Id&quot;:&quot;9689b7ac-1447-4a07-a281-6be1bf47c5ea&quot;,&quot;Name&quot;:&quot;觅知网要求&quot;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p="http://schemas.openxmlformats.org/presentationml/2006/main">
  <p:tag name="ISLIDE.ICON" val="#133132;#168696;#23723;"/>
</p:tagLst>
</file>

<file path=ppt/tags/tag3.xml><?xml version="1.0" encoding="utf-8"?>
<p:tagLst xmlns:p="http://schemas.openxmlformats.org/presentationml/2006/main">
  <p:tag name="ISLIDE.ICON" val="#133132;#168696;#23723;"/>
</p:tagLst>
</file>

<file path=ppt/tags/tag4.xml><?xml version="1.0" encoding="utf-8"?>
<p:tagLst xmlns:p="http://schemas.openxmlformats.org/presentationml/2006/main">
  <p:tag name="ISLIDE.ICON" val="#133132;#168696;#23723;"/>
</p:tagLst>
</file>

<file path=ppt/tags/tag5.xml><?xml version="1.0" encoding="utf-8"?>
<p:tagLst xmlns:p="http://schemas.openxmlformats.org/presentationml/2006/main">
  <p:tag name="ISLIDE.ICON" val="#133132;#168696;#23723;"/>
</p:tagLst>
</file>

<file path=ppt/tags/tag6.xml><?xml version="1.0" encoding="utf-8"?>
<p:tagLst xmlns:p="http://schemas.openxmlformats.org/presentationml/2006/main">
  <p:tag name="ISLIDE.ICON" val="#133132;#168696;#23723;"/>
</p:tagLst>
</file>

<file path=ppt/tags/tag7.xml><?xml version="1.0" encoding="utf-8"?>
<p:tagLst xmlns:p="http://schemas.openxmlformats.org/presentationml/2006/main">
  <p:tag name="ISLIDE.ICON" val="#133132;#168696;#23723;"/>
</p:tagLst>
</file>

<file path=ppt/tags/tag8.xml><?xml version="1.0" encoding="utf-8"?>
<p:tagLst xmlns:p="http://schemas.openxmlformats.org/presentationml/2006/main">
  <p:tag name="ISLIDE.ICON" val="#133132;#168696;#23723;"/>
</p:tagLst>
</file>

<file path=ppt/tags/tag9.xml><?xml version="1.0" encoding="utf-8"?>
<p:tagLst xmlns:p="http://schemas.openxmlformats.org/presentationml/2006/main">
  <p:tag name="ISLIDE.ICON" val="#133132;#168696;#23723;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c12wtti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3844</Words>
  <Application>WPS 演示</Application>
  <PresentationFormat>宽屏</PresentationFormat>
  <Paragraphs>211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阿里巴巴普惠体 Medium</vt:lpstr>
      <vt:lpstr>阿里巴巴普惠体</vt:lpstr>
      <vt:lpstr>思源黑体</vt:lpstr>
      <vt:lpstr>黑体</vt:lpstr>
      <vt:lpstr>DeepSeek-CJK-patch</vt:lpstr>
      <vt:lpstr>Arial Unicode MS</vt:lpstr>
      <vt:lpstr>Calibri</vt:lpstr>
      <vt:lpstr>华文楷体</vt:lpstr>
      <vt:lpstr>AMGDT</vt:lpstr>
      <vt:lpstr>阿里巴巴普惠体</vt:lpstr>
      <vt:lpstr>第一PPT，www.1ppt.com​</vt:lpstr>
      <vt:lpstr>自定义设计方案</vt:lpstr>
      <vt:lpstr>计算机设计大赛 数媒游戏与交互设计专业组</vt:lpstr>
      <vt:lpstr>PowerPoint 演示文稿</vt:lpstr>
      <vt:lpstr>游戏展示</vt:lpstr>
      <vt:lpstr>PowerPoint 演示文稿</vt:lpstr>
      <vt:lpstr>游戏内容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谢谢聆听！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第一PPT，www.1ppt.com</dc:creator>
  <dc:description>第一PPT</dc:description>
  <cp:category>www.1ppt.com</cp:category>
  <cp:lastModifiedBy>某不知名的珂学家</cp:lastModifiedBy>
  <cp:revision>146</cp:revision>
  <dcterms:created xsi:type="dcterms:W3CDTF">2022-09-02T01:28:00Z</dcterms:created>
  <dcterms:modified xsi:type="dcterms:W3CDTF">2025-06-29T14:57:11Z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BDF655F05A7848B28D685FC40D4D9756_13</vt:lpwstr>
  </property>
  <property fmtid="{D5CDD505-2E9C-101B-9397-08002B2CF9AE}" pid="3" name="KSOProductBuildVer">
    <vt:lpwstr>2052-12.1.0.21541</vt:lpwstr>
  </property>
</Properties>
</file>